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4"/>
  </p:notesMasterIdLst>
  <p:handoutMasterIdLst>
    <p:handoutMasterId r:id="rId55"/>
  </p:handoutMasterIdLst>
  <p:sldIdLst>
    <p:sldId id="334" r:id="rId6"/>
    <p:sldId id="330" r:id="rId7"/>
    <p:sldId id="337" r:id="rId8"/>
    <p:sldId id="331" r:id="rId9"/>
    <p:sldId id="332" r:id="rId10"/>
    <p:sldId id="335" r:id="rId11"/>
    <p:sldId id="262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336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6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A17E-9433-E48F-1E85-70AEE0146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00479-0D29-935C-2725-C62E38B23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374F-A453-64F9-EFE4-D06C90DF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9256-4256-436C-BA6C-554E3435C2E8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EA92-C383-D5DF-9914-CE373487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B4A-29E1-1571-EFF4-B9E52A9E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1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7874-E553-799C-B87F-EA1B6FC1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E818-FC53-DD1C-0FD4-A4D8FEAD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FCE8-6C12-A2FD-79D3-3507B05E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AC8E-ECAC-512F-D67F-8AB2F249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6CF05-1F20-4DFB-9CC9-7E90BD9F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2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535F-5BC7-CEA1-62AE-6A645E05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24868-E652-1C05-7A50-AFA6BDA9A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C6D1B-DED5-E425-833C-339BA79B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81EF-228C-A4BC-2DC8-C484F561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2771-97AE-7BBA-7C55-9DDDB0C7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06CB-4A59-1039-41C6-3684EDA5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5995-5830-7AF6-A692-AD4D6690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F56F5-0590-4467-D32B-80BB34780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0E095-F65A-9688-66CC-3D0E3147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63008-3047-A872-0DE4-C6492CD7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FAB4-F017-4014-78DE-660EF9D0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8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15AD-A287-DCEB-8A9F-91891385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017C0-EB06-96EC-D1CE-92BECACF4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F87B4-C11B-85D7-7BA1-26BAABF1A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C2EBD-F2F8-3798-79AA-6B5A08CF6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2A071-FE8F-6201-CCEE-37C16E764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FB10D-AB8E-153A-5D91-6B0C9350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2B6A2-0BF5-CEC1-A337-604914A1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AEB7C-992E-6D14-89F2-7A8DF2A5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60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2674-13A7-3235-C766-EF1327DC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869BB-17C6-0911-1A6D-CAC9CFEA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760FD-B222-A37C-5EBA-C281C0B3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F9A6F-D998-7C8F-F6CD-D13F6CD4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1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3D99D-8FE8-8F71-BF45-38AAE66E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58DF4-41CE-2EE7-B36B-F217732F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512C2-CDFC-E2EE-6A26-44DA2326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8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96F0-C3C6-AB21-E955-BCC854EB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7BCB-9C89-62DE-7C35-13E2DA55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4B159-2F12-DE83-8618-1056A162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7404-92AB-EAFD-0F6D-B5B91367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6E4F6-C72B-17F1-3B6E-2F55A2F4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FA666-B7B4-17CF-54C9-8E719D2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28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F545-F601-9BCA-5F65-EFEA3FDD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5FC25-F337-5477-0369-ABCE37ECA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858C0-BC2F-9456-F8C3-145A3A3C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91177-5632-3917-E13B-635AE718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FC85F-79BF-D712-36FA-B38F05A5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130F4-AC51-8052-A083-59268664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D571-7D5F-DA22-89A6-AB7BC2A4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1FD9-505D-A149-A8DF-305947B25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C3B5-F8FC-CC67-5774-57D0045C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6BC7C-E94C-7F7C-3915-DCD633B4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652A9-5F1E-B8B6-65E2-0C859433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3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352F5-9EA5-252D-F69F-187A21E4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41A2B-6F8C-9FB5-98FC-C8B60AB7C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DCC2-A261-BDC3-C1F3-FB116C30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8DF5-77D3-A583-98D1-C198B9B2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CE6DB-9438-F4DF-A3DC-64FB86D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60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99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134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EF3A9-C905-2C49-E103-F9E03C5B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17E77-4C3F-56D6-81A1-42F34C49C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F937-A5B9-2BAA-98F4-A97425919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B9256-4256-436C-BA6C-554E3435C2E8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27557-73FE-5217-78ED-04F7443B8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0CAE9-F9CE-D775-80BF-3B62BC990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Relationship Id="rId1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1%20Introduction/Data%20wrangling%20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2%20EDA/EDA%20with%20Visualization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2%20EDA/EDA%20with%20SQL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3%20Interactive%20Visual%20Analytics%20and%20Dashboard/Interactive%20Visual%20Analytics%20with%20Folium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3%20Interactive%20Visual%20Analytics%20and%20Dashboard/spacex_dash_app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navassherif98/IBM_Data_Science_Professional_Certification/blob/master/10.Applied_Data_Science_Capstone/Week%204%20Predictive%20Analysis%20(Classification)/Machine%20Learning%20Prediction.ipynb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34028" y="1725193"/>
            <a:ext cx="10530114" cy="1703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rgbClr val="0B49CB"/>
                </a:solidFill>
              </a:rPr>
              <a:t>SpaceX Landing </a:t>
            </a:r>
          </a:p>
          <a:p>
            <a:r>
              <a:rPr lang="en-US" sz="5400" dirty="0">
                <a:solidFill>
                  <a:srgbClr val="0B49CB"/>
                </a:solidFill>
              </a:rPr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4974771"/>
            <a:ext cx="5660840" cy="10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Giriganuru Bhanukiran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arlito"/>
              </a:rPr>
              <a:t>15-03-2023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ED2259E-E193-1B67-8A7B-3306DCBAE1F5}"/>
              </a:ext>
            </a:extLst>
          </p:cNvPr>
          <p:cNvSpPr/>
          <p:nvPr/>
        </p:nvSpPr>
        <p:spPr>
          <a:xfrm>
            <a:off x="7414801" y="1534288"/>
            <a:ext cx="404317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31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2B38F552-6519-2708-0A19-0554AE4F86EF}"/>
              </a:ext>
            </a:extLst>
          </p:cNvPr>
          <p:cNvGrpSpPr/>
          <p:nvPr/>
        </p:nvGrpSpPr>
        <p:grpSpPr>
          <a:xfrm>
            <a:off x="5931154" y="1381650"/>
            <a:ext cx="2621280" cy="2318385"/>
            <a:chOff x="5111496" y="713231"/>
            <a:chExt cx="2621280" cy="2318385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555F93D4-0338-07AF-CE0D-7C0F767C4C3E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8660CF-350C-6EE1-59D8-B5A43DF5CDE0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180B6D2-5DB5-9A0C-24C2-0C572AFED5D2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5DB84D7F-F3DB-B4E0-5057-584E818ECD89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796AB8C-F9A3-9EAF-422A-3BEABB7ECFDB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46E4A7CD-AFB0-596B-8C4D-EE4874F15F70}"/>
              </a:ext>
            </a:extLst>
          </p:cNvPr>
          <p:cNvSpPr txBox="1"/>
          <p:nvPr/>
        </p:nvSpPr>
        <p:spPr>
          <a:xfrm>
            <a:off x="6134227" y="1772556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F1953EA8-72B5-84C7-F587-0B96D3040C86}"/>
              </a:ext>
            </a:extLst>
          </p:cNvPr>
          <p:cNvGrpSpPr/>
          <p:nvPr/>
        </p:nvGrpSpPr>
        <p:grpSpPr>
          <a:xfrm>
            <a:off x="5931154" y="3257695"/>
            <a:ext cx="2580640" cy="2318385"/>
            <a:chOff x="5111496" y="2589276"/>
            <a:chExt cx="2580640" cy="2318385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C65DF50E-7315-6223-A8AA-267DAA7CA139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460AF8F-4279-C812-F144-D0566224D6CB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4646B98-CF0E-6935-47BC-E6727BC7DF29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8846BF05-BF9E-3E86-2C7C-1B56CD3827EE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7EA78914-DA60-C5DF-208B-D92A2A00D890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5B712F1A-038A-327B-657E-BE551F2CE041}"/>
              </a:ext>
            </a:extLst>
          </p:cNvPr>
          <p:cNvSpPr txBox="1"/>
          <p:nvPr/>
        </p:nvSpPr>
        <p:spPr>
          <a:xfrm>
            <a:off x="6334252" y="3649108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AB62B219-1A5D-822B-E66E-E0271267A768}"/>
              </a:ext>
            </a:extLst>
          </p:cNvPr>
          <p:cNvGrpSpPr/>
          <p:nvPr/>
        </p:nvGrpSpPr>
        <p:grpSpPr>
          <a:xfrm>
            <a:off x="5931154" y="5133739"/>
            <a:ext cx="3906520" cy="1580515"/>
            <a:chOff x="5111496" y="4465320"/>
            <a:chExt cx="3906520" cy="1580515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71444620-CC8A-F1EC-46FC-AC9963FD8089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DC35E356-7F00-9335-83F5-FE198173CA94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E272D3C9-D34E-4B4D-5732-05C46CDA000C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BE62AE1-4AA0-4869-7692-2E094CACB3A9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2053D815-F87F-E685-3D2D-733EA43DABFD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850E9575-AEE7-3ECF-64CB-1E7DA9324377}"/>
              </a:ext>
            </a:extLst>
          </p:cNvPr>
          <p:cNvSpPr txBox="1"/>
          <p:nvPr/>
        </p:nvSpPr>
        <p:spPr>
          <a:xfrm>
            <a:off x="6289674" y="5522740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CC6CD688-4D30-07A2-DA5D-B57C481CFEF4}"/>
              </a:ext>
            </a:extLst>
          </p:cNvPr>
          <p:cNvGrpSpPr/>
          <p:nvPr/>
        </p:nvGrpSpPr>
        <p:grpSpPr>
          <a:xfrm>
            <a:off x="9258046" y="3634123"/>
            <a:ext cx="2580640" cy="3080385"/>
            <a:chOff x="8438388" y="2965704"/>
            <a:chExt cx="2580640" cy="3080385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6992A0EC-DAFE-C7F3-3931-31920E49F28D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9E8E6E1D-9CA8-AB9A-A1B4-D2A4A9FA5FDB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28E14A73-D249-F617-E169-15CB2A6C64A4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25C5AA63-F2E9-F552-555C-B0258ED72FAF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E6EAA6C-0067-2C9A-9F16-F93841F63B02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>
            <a:extLst>
              <a:ext uri="{FF2B5EF4-FFF2-40B4-BE49-F238E27FC236}">
                <a16:creationId xmlns:a16="http://schemas.microsoft.com/office/drawing/2014/main" id="{0C977E6F-1131-D109-F1D7-D09D5E73028D}"/>
              </a:ext>
            </a:extLst>
          </p:cNvPr>
          <p:cNvSpPr txBox="1"/>
          <p:nvPr/>
        </p:nvSpPr>
        <p:spPr>
          <a:xfrm>
            <a:off x="9547098" y="5676409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96553718-9CA0-A387-3C25-26FF5958AC17}"/>
              </a:ext>
            </a:extLst>
          </p:cNvPr>
          <p:cNvGrpSpPr/>
          <p:nvPr/>
        </p:nvGrpSpPr>
        <p:grpSpPr>
          <a:xfrm>
            <a:off x="9258046" y="1758079"/>
            <a:ext cx="2580640" cy="3112135"/>
            <a:chOff x="8438388" y="1089660"/>
            <a:chExt cx="2580640" cy="3112135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9C9D05F1-86C6-7CD6-438F-D521DA35035B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7AA8F976-9566-9749-213A-829DBB3576CB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A0B40657-4FD2-A054-14F8-C6DAA3C47684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EC312C96-3930-62AF-2ECE-9545DBA23AD7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2E308525-FA47-C5F1-9891-D97D9F0DF5A3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>
            <a:extLst>
              <a:ext uri="{FF2B5EF4-FFF2-40B4-BE49-F238E27FC236}">
                <a16:creationId xmlns:a16="http://schemas.microsoft.com/office/drawing/2014/main" id="{1D4E3B84-7E66-567D-38AC-55893AF5720C}"/>
              </a:ext>
            </a:extLst>
          </p:cNvPr>
          <p:cNvSpPr txBox="1"/>
          <p:nvPr/>
        </p:nvSpPr>
        <p:spPr>
          <a:xfrm>
            <a:off x="9659874" y="3339229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C751F2DD-9BB4-4539-7460-A07CD29D1E06}"/>
              </a:ext>
            </a:extLst>
          </p:cNvPr>
          <p:cNvGrpSpPr/>
          <p:nvPr/>
        </p:nvGrpSpPr>
        <p:grpSpPr>
          <a:xfrm>
            <a:off x="9258046" y="1381650"/>
            <a:ext cx="2580640" cy="1580515"/>
            <a:chOff x="8438388" y="713231"/>
            <a:chExt cx="2580640" cy="1580515"/>
          </a:xfrm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11D76618-40CE-32B1-EA77-0615F93D7C70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F7CB25DD-E24F-4A01-BE81-B61187B0A9C4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02F2FD88-988F-38FF-4979-B8F85FB28D3A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>
            <a:extLst>
              <a:ext uri="{FF2B5EF4-FFF2-40B4-BE49-F238E27FC236}">
                <a16:creationId xmlns:a16="http://schemas.microsoft.com/office/drawing/2014/main" id="{384E7A29-B737-D861-9F74-FC9DEF2EBEFF}"/>
              </a:ext>
            </a:extLst>
          </p:cNvPr>
          <p:cNvSpPr txBox="1"/>
          <p:nvPr/>
        </p:nvSpPr>
        <p:spPr>
          <a:xfrm>
            <a:off x="9525762" y="1769509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9085" y="1825625"/>
            <a:ext cx="8975725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4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320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https://github.com/navassherif98/IBM_Data_Science_Professional_Certification/blob/master/10.Applied_Data_Science_Capstone/Week%201%20Introduction/Data%20wrangling%20.ipynb</a:t>
            </a:r>
            <a:endParaRPr lang="en-US" sz="2400" dirty="0">
              <a:latin typeface="Carlito"/>
              <a:cs typeface="Carlit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05882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https://github.com/navassherif98/IBM_Data_Science_Professional_Certification/blob/master/10.Applied_Data_Science_Capstone/Week%202%20EDA/EDA%20with%20Visualization.ipynb</a:t>
            </a:r>
            <a:endParaRPr lang="en-US" sz="24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84350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IN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IN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IN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IN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IN" sz="320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https://github.com/navassherif98/IBM_Data_Science_Professional_Certification/blob/master/10.Applied_Data_Science_Capstone/Week%202%20EDA/EDA%20with%20SQL.ipynb</a:t>
            </a:r>
            <a:endParaRPr lang="en-I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1552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https://github.com/navassherif98/IBM_Data_Science_Professional_Certification/blob/master/10.Applied_Data_Science_Capstone/Week%203%20Interactive%20Visual%20Analytics%20and%20Dashboard/Interactive%20Visual%20Analytics%20with%20Folium.ipynb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27653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12700" marR="1557020">
              <a:lnSpc>
                <a:spcPct val="150000"/>
              </a:lnSpc>
              <a:spcBef>
                <a:spcPts val="95"/>
              </a:spcBef>
            </a:pP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https://github.com/navassherif98/IBM_Data_Science_Professional_Certification/blob/master/10.Applied_Data_Science_Capstone/Week%203%20Interactive%20Visual%20Analytics%20and%20Dashboard/spacex_dash_app.py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9220811F-93E9-24B3-657C-A28CC6B6C4D1}"/>
              </a:ext>
            </a:extLst>
          </p:cNvPr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FDECA46-99A3-68F4-E8A2-95328DA2B839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0A84AA-360F-8A69-1272-E74F1BB42A65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8B916DE-D3A4-ED7E-B5C3-D5610FB44D8C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93382A7D-114E-F2F5-DE3D-5516E34E71BE}"/>
              </a:ext>
            </a:extLst>
          </p:cNvPr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04765E7-5789-8728-AA45-253E67D0AD87}"/>
              </a:ext>
            </a:extLst>
          </p:cNvPr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3E851FDF-87E0-41B3-D35A-638B634A4D48}"/>
              </a:ext>
            </a:extLst>
          </p:cNvPr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FA12DA6-A946-D2E3-49CA-D44FEED5B006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F3AA6B7-586F-1A14-B025-5526272DA3C8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083B329-6EC9-C24A-7F5B-87C5218EB1E0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E6443870-3381-C2C5-ACCE-389762B9727E}"/>
              </a:ext>
            </a:extLst>
          </p:cNvPr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6B5A16D-C817-5A15-96D9-5577813E4BEC}"/>
              </a:ext>
            </a:extLst>
          </p:cNvPr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51BA731-C9B5-1FD4-F646-EEF0C720A581}"/>
              </a:ext>
            </a:extLst>
          </p:cNvPr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D7337717-29F5-E3F8-A2FC-A61381E4E19F}"/>
              </a:ext>
            </a:extLst>
          </p:cNvPr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B220D76-21CF-0249-A858-9F7035C3FF6B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A056FD8-8FB8-86CA-F825-73DDA16DA664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A3B5B02-6155-5D0A-0081-EF0008C875EB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CA7A8742-B2BB-75EC-7B2F-52D03B7DAEEA}"/>
              </a:ext>
            </a:extLst>
          </p:cNvPr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F9D8A46C-E932-7027-BFAA-FF49A004CA0E}"/>
              </a:ext>
            </a:extLst>
          </p:cNvPr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7EC8E850-5749-D828-1FDE-83E549A297B1}"/>
              </a:ext>
            </a:extLst>
          </p:cNvPr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C5B7FDD-809A-CBBC-6BE6-8DD648402836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68147FC-48C4-3B64-70F2-1B0F87D7F47E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B0EBCB50-F83B-2B1B-DF66-724B4CC641A7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115C12B1-1F37-1C0F-5A19-A38EA1915E2B}"/>
              </a:ext>
            </a:extLst>
          </p:cNvPr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49A67579-F0E5-0BC1-0D97-5A5C42DEFD16}"/>
              </a:ext>
            </a:extLst>
          </p:cNvPr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9F255923-5113-3F38-8DE3-3839D5624672}"/>
              </a:ext>
            </a:extLst>
          </p:cNvPr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1D4DEB69-CF68-82BE-C886-F76603E4D60B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6C3EC342-5FCB-4A90-C4A4-C6D064C0A95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8FB04DA-244A-CAD3-494C-FEFED142147F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BB1B6FEB-A3DA-714E-110C-6C16DFE62086}"/>
              </a:ext>
            </a:extLst>
          </p:cNvPr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209E0A72-1E02-6A1B-A770-A38CD0EB23B0}"/>
              </a:ext>
            </a:extLst>
          </p:cNvPr>
          <p:cNvSpPr txBox="1"/>
          <p:nvPr/>
        </p:nvSpPr>
        <p:spPr>
          <a:xfrm>
            <a:off x="6602983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5602FC1-55A4-BC18-5D26-52019F1C452C}"/>
              </a:ext>
            </a:extLst>
          </p:cNvPr>
          <p:cNvSpPr txBox="1"/>
          <p:nvPr/>
        </p:nvSpPr>
        <p:spPr>
          <a:xfrm>
            <a:off x="6535928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279BB0BA-04A4-B5D7-8B69-A64FBDD283D8}"/>
              </a:ext>
            </a:extLst>
          </p:cNvPr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ABF0090-420B-A5CB-48E0-2992772BE1E8}"/>
              </a:ext>
            </a:extLst>
          </p:cNvPr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B17F6794-A586-C630-561A-A6AF3A419E14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33C3AA46-7CAB-032E-1125-EC0FB043C018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84C55828-4946-52B9-225A-C17D4CF98D2D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EF965DB8-45F8-88C2-ABC6-A97FF8DA4D60}"/>
              </a:ext>
            </a:extLst>
          </p:cNvPr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6957CABE-61E4-ED30-C72A-814086536384}"/>
              </a:ext>
            </a:extLst>
          </p:cNvPr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4" name="object 44">
            <a:extLst>
              <a:ext uri="{FF2B5EF4-FFF2-40B4-BE49-F238E27FC236}">
                <a16:creationId xmlns:a16="http://schemas.microsoft.com/office/drawing/2014/main" id="{F02C8B57-E89D-8A9B-4711-108B4E255649}"/>
              </a:ext>
            </a:extLst>
          </p:cNvPr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BCDD3D65-3DD5-5E74-DDD1-0D77C0BB4BDB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D31ED49-ED4C-3F8E-EC02-EC1D25C20FDB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1BEC734F-28DC-499F-92D6-F9E4A26B1480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A67EEA88-5511-A4ED-8715-76A001010083}"/>
              </a:ext>
            </a:extLst>
          </p:cNvPr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ACEC8B28-29E8-9D65-0800-17E377A47188}"/>
              </a:ext>
            </a:extLst>
          </p:cNvPr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0" name="object 50">
            <a:extLst>
              <a:ext uri="{FF2B5EF4-FFF2-40B4-BE49-F238E27FC236}">
                <a16:creationId xmlns:a16="http://schemas.microsoft.com/office/drawing/2014/main" id="{223E735E-3330-0482-0CAA-DF8A3C92ED02}"/>
              </a:ext>
            </a:extLst>
          </p:cNvPr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9600AC5C-2A1B-E3C3-44D7-A287129FB731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C8A1F409-5F95-6A23-3379-ECC7E74FCA8F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6E0FC691-F812-856D-AAD2-D624AEADF88E}"/>
              </a:ext>
            </a:extLst>
          </p:cNvPr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34028" y="1725193"/>
            <a:ext cx="10530114" cy="1703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rgbClr val="0B49CB"/>
                </a:solidFill>
              </a:rPr>
              <a:t>Results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ED2259E-E193-1B67-8A7B-3306DCBAE1F5}"/>
              </a:ext>
            </a:extLst>
          </p:cNvPr>
          <p:cNvSpPr/>
          <p:nvPr/>
        </p:nvSpPr>
        <p:spPr>
          <a:xfrm>
            <a:off x="7414801" y="1534288"/>
            <a:ext cx="404317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12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105" y="4115673"/>
            <a:ext cx="104474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Graphic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suggests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an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increase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FF0000"/>
                </a:solidFill>
                <a:latin typeface="Carlito"/>
                <a:cs typeface="Carlito"/>
              </a:rPr>
              <a:t>rate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over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time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(indicated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Flight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Number). 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Likely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 big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breakthrough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around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flight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20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which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significantly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increased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rate. 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CCAFS appears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be the main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as it has the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most</a:t>
            </a:r>
            <a:r>
              <a:rPr lang="en-US" sz="24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volume.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D2E82-00CD-8D84-29FD-2F2C32F1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0" y="1572897"/>
            <a:ext cx="10409822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2985" y="4815681"/>
            <a:ext cx="1043262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appears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fall mostly between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0-6000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kg. 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Different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launch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also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seem to use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different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payload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mass. Most Number of launches were below a pay load mass of 8000.</a:t>
            </a:r>
            <a:br>
              <a:rPr lang="en-US" sz="2400" spc="-5" dirty="0">
                <a:solidFill>
                  <a:srgbClr val="FFFFFF"/>
                </a:solidFill>
                <a:latin typeface="Carlito"/>
                <a:cs typeface="Carlito"/>
              </a:rPr>
            </a:b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38A44-5FC4-12FE-923C-6EC41AA8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82" y="1641584"/>
            <a:ext cx="10486029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82800"/>
            <a:ext cx="522514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 and SSO have full success rate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SO has the Zero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77FA7-B3FA-C2A7-05A0-40077A6F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18" y="1774252"/>
            <a:ext cx="5784763" cy="37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F60E3-ED31-FDB9-6830-A239B373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89" y="1746523"/>
            <a:ext cx="10417443" cy="20804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94897B-7BD3-A76A-5E37-64556DA9742C}"/>
              </a:ext>
            </a:extLst>
          </p:cNvPr>
          <p:cNvSpPr txBox="1">
            <a:spLocks/>
          </p:cNvSpPr>
          <p:nvPr/>
        </p:nvSpPr>
        <p:spPr>
          <a:xfrm>
            <a:off x="921174" y="4091146"/>
            <a:ext cx="10432626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 Launch Orbit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preferences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changed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over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Flight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this </a:t>
            </a:r>
            <a:r>
              <a:rPr lang="en-US" sz="2400" spc="-50" dirty="0">
                <a:solidFill>
                  <a:srgbClr val="FF0000"/>
                </a:solidFill>
                <a:latin typeface="Carlito"/>
                <a:cs typeface="Carlito"/>
              </a:rPr>
              <a:t>Number. 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Launch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Outcome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seems to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correlate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lang="en-US" sz="2400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preference</a:t>
            </a:r>
          </a:p>
          <a:p>
            <a:pPr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SpaceX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started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with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LEO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orbits which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saw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moderate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LEO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returned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VLEO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recent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launches 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SpaceX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appears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perform better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lower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orbits or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Sun-synchronous</a:t>
            </a:r>
            <a:r>
              <a:rPr lang="en-US" sz="2400" spc="2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orbits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111476"/>
            <a:ext cx="106244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seems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correlate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lang="en-US" sz="240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orbit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LEO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SSO seem to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have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relatively low payload</a:t>
            </a:r>
            <a:r>
              <a:rPr lang="en-US" sz="2400" spc="1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mass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The other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most successful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VLEO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only has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values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in the higher end of the</a:t>
            </a:r>
            <a:r>
              <a:rPr lang="en-US" sz="2400" spc="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range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1E32A-C311-3532-487A-B3C98C57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8" y="1546224"/>
            <a:ext cx="1041744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2142" y="1626733"/>
            <a:ext cx="4822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generally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increases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over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time since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2013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with a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slight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dip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lang="en-US" sz="2400" spc="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2018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recent years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at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around</a:t>
            </a:r>
            <a:r>
              <a:rPr lang="en-US" sz="2400" spc="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80%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9664E-3B25-E465-4098-4AFAA449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052" y="1443264"/>
            <a:ext cx="6144748" cy="3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exactly 4 different launch sites present.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is same as CCAFSSLC-40.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C83F237-A9EB-B3D6-4B89-3848409A613E}"/>
              </a:ext>
            </a:extLst>
          </p:cNvPr>
          <p:cNvSpPr/>
          <p:nvPr/>
        </p:nvSpPr>
        <p:spPr>
          <a:xfrm>
            <a:off x="7670510" y="182562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8144A97-C935-EDAF-C0BB-2DA363975AC1}"/>
              </a:ext>
            </a:extLst>
          </p:cNvPr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8555F93-4B56-213F-AD95-10DBA7D23688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0BC8D4D-78B8-CBC2-2EF0-F934A8163890}"/>
              </a:ext>
            </a:extLst>
          </p:cNvPr>
          <p:cNvSpPr txBox="1"/>
          <p:nvPr/>
        </p:nvSpPr>
        <p:spPr>
          <a:xfrm>
            <a:off x="7737475" y="2219960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E5B03C2-45FA-A4DD-968A-816C444756E0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8E9D75D-771E-C2B4-40C1-CD82FFECD78C}"/>
              </a:ext>
            </a:extLst>
          </p:cNvPr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416C145-F321-EA79-DDBF-31B822C3908D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DA6F9ED-2DF0-F106-EBC3-5B6B7418BA8D}"/>
              </a:ext>
            </a:extLst>
          </p:cNvPr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564581-EAE5-E642-C6A8-78074DBE79E9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34028" y="1725193"/>
            <a:ext cx="10530114" cy="1703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rgbClr val="0B49CB"/>
                </a:solidFill>
              </a:rPr>
              <a:t>Introduction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ED2259E-E193-1B67-8A7B-3306DCBAE1F5}"/>
              </a:ext>
            </a:extLst>
          </p:cNvPr>
          <p:cNvSpPr/>
          <p:nvPr/>
        </p:nvSpPr>
        <p:spPr>
          <a:xfrm>
            <a:off x="7414801" y="1534288"/>
            <a:ext cx="404317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3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EF72504-091B-BD44-87D1-A39F3C364363}"/>
              </a:ext>
            </a:extLst>
          </p:cNvPr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4AF9E4F7-51DF-763F-EEA2-5D6008E7C53E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D46FC5D-B77F-129E-2019-7593260F11DA}"/>
              </a:ext>
            </a:extLst>
          </p:cNvPr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CB14141-B39F-D03F-70BA-E75A9DFEEC0F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C992959-91FF-B9DD-DE2C-8D3B73503C0D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C18D0F-F361-D20C-1CD1-424DC6E39C22}"/>
              </a:ext>
            </a:extLst>
          </p:cNvPr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148CB35-3B1A-0AE5-28D0-39B8C197C6A8}"/>
              </a:ext>
            </a:extLst>
          </p:cNvPr>
          <p:cNvSpPr txBox="1"/>
          <p:nvPr/>
        </p:nvSpPr>
        <p:spPr>
          <a:xfrm>
            <a:off x="7802408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844084E-1A75-F8C4-44A9-27E8AFE2A2D1}"/>
              </a:ext>
            </a:extLst>
          </p:cNvPr>
          <p:cNvSpPr/>
          <p:nvPr/>
        </p:nvSpPr>
        <p:spPr>
          <a:xfrm>
            <a:off x="309807" y="2495931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D123A02-D210-09A2-78AE-FC138AB47D49}"/>
              </a:ext>
            </a:extLst>
          </p:cNvPr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FA2C22-0FE2-EB73-A85B-D490F617ACD1}"/>
              </a:ext>
            </a:extLst>
          </p:cNvPr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472D6A7-91D9-ECF7-235E-B515BEE40D45}"/>
              </a:ext>
            </a:extLst>
          </p:cNvPr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EBE72A8-B5C2-498E-5126-87040B9981DB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showing Successful and Failed Landings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F5C1E64-04B5-0441-DE26-31DAA7260DCC}"/>
              </a:ext>
            </a:extLst>
          </p:cNvPr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B877E49-A62D-4B1D-5E21-8F9A2AA94CBE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 of Launch Site Locations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275A545-4028-079F-18BE-0B2EB13F8B59}"/>
              </a:ext>
            </a:extLst>
          </p:cNvPr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11806E6-44B6-85ED-53A0-9180DCDC00C4}"/>
              </a:ext>
            </a:extLst>
          </p:cNvPr>
          <p:cNvSpPr/>
          <p:nvPr/>
        </p:nvSpPr>
        <p:spPr>
          <a:xfrm>
            <a:off x="1856435" y="1779080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44DDA00F-04A0-9BCF-AD85-F42439920D72}"/>
              </a:ext>
            </a:extLst>
          </p:cNvPr>
          <p:cNvGrpSpPr/>
          <p:nvPr/>
        </p:nvGrpSpPr>
        <p:grpSpPr>
          <a:xfrm>
            <a:off x="2274961" y="3531869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8B797B2-1B3C-BCC6-1C01-D52619F8AEF5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B6AF58DE-729F-2E28-E01A-2349C2A9BAA7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1344"/>
            <a:ext cx="10326708" cy="45342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Collected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from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public SpaceX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API and </a:t>
            </a:r>
            <a:r>
              <a:rPr lang="en-US" sz="2000" spc="-10" dirty="0">
                <a:solidFill>
                  <a:srgbClr val="BB562C"/>
                </a:solidFill>
                <a:latin typeface="Carlito"/>
                <a:cs typeface="Carlito"/>
              </a:rPr>
              <a:t>SpaceX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Wikipedia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page.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Created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labels 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column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which classifies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Explored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US" sz="2000" spc="-10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US" sz="2000" dirty="0">
                <a:solidFill>
                  <a:srgbClr val="BB562C"/>
                </a:solidFill>
                <a:latin typeface="Carlito"/>
                <a:cs typeface="Carlito"/>
              </a:rPr>
              <a:t>SQL, 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visualization,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folium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maps,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dashboards.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Gathered </a:t>
            </a:r>
            <a:r>
              <a:rPr lang="en-US" sz="2000" spc="-30" dirty="0">
                <a:solidFill>
                  <a:srgbClr val="BB562C"/>
                </a:solidFill>
                <a:latin typeface="Carlito"/>
                <a:cs typeface="Carlito"/>
              </a:rPr>
              <a:t>relevant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columns </a:t>
            </a:r>
            <a:r>
              <a:rPr lang="en-US" sz="20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be </a:t>
            </a:r>
            <a:r>
              <a:rPr lang="en-US" sz="2000" spc="-10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as  </a:t>
            </a:r>
            <a:r>
              <a:rPr lang="en-US" sz="2000" spc="-30" dirty="0">
                <a:solidFill>
                  <a:srgbClr val="BB562C"/>
                </a:solidFill>
                <a:latin typeface="Carlito"/>
                <a:cs typeface="Carlito"/>
              </a:rPr>
              <a:t>features.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Changed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categorical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variables </a:t>
            </a:r>
            <a:r>
              <a:rPr lang="en-US" sz="20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binary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one hot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encoding. 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Standardized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lang="en-US" sz="2000" spc="-20" dirty="0" err="1">
                <a:solidFill>
                  <a:srgbClr val="BB562C"/>
                </a:solidFill>
                <a:latin typeface="Carlito"/>
                <a:cs typeface="Carlito"/>
              </a:rPr>
              <a:t>GridSearchCV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0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find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best </a:t>
            </a:r>
            <a:r>
              <a:rPr lang="en-US" sz="2000" spc="-40" dirty="0">
                <a:solidFill>
                  <a:srgbClr val="BB562C"/>
                </a:solidFill>
                <a:latin typeface="Carlito"/>
                <a:cs typeface="Carlito"/>
              </a:rPr>
              <a:t>parameters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machine learning  models.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Visualize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accuracy score </a:t>
            </a:r>
            <a:r>
              <a:rPr lang="en-US" sz="20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all</a:t>
            </a:r>
            <a:r>
              <a:rPr lang="en-US" sz="2000" spc="-4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models.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Four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machine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learning models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were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produced: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Logistic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Regression,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Support </a:t>
            </a:r>
            <a:r>
              <a:rPr lang="en-US" sz="2000" spc="-50" dirty="0">
                <a:solidFill>
                  <a:srgbClr val="BB562C"/>
                </a:solidFill>
                <a:latin typeface="Carlito"/>
                <a:cs typeface="Carlito"/>
              </a:rPr>
              <a:t>Vector 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Machine,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Decision </a:t>
            </a:r>
            <a:r>
              <a:rPr lang="en-US" sz="2000" spc="-80" dirty="0">
                <a:solidFill>
                  <a:srgbClr val="BB562C"/>
                </a:solidFill>
                <a:latin typeface="Carlito"/>
                <a:cs typeface="Carlito"/>
              </a:rPr>
              <a:t>Tree </a:t>
            </a:r>
            <a:r>
              <a:rPr lang="en-US" sz="2000" spc="-45" dirty="0">
                <a:solidFill>
                  <a:srgbClr val="BB562C"/>
                </a:solidFill>
                <a:latin typeface="Carlito"/>
                <a:cs typeface="Carlito"/>
              </a:rPr>
              <a:t>Classifier,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and K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Nearest Neighbors.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produced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similar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results 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accuracy </a:t>
            </a:r>
            <a:r>
              <a:rPr lang="en-US" sz="2000" spc="-45" dirty="0">
                <a:solidFill>
                  <a:srgbClr val="BB562C"/>
                </a:solidFill>
                <a:latin typeface="Carlito"/>
                <a:cs typeface="Carlito"/>
              </a:rPr>
              <a:t>rate </a:t>
            </a:r>
            <a:r>
              <a:rPr lang="en-US" sz="20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about 83.33%. All models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over </a:t>
            </a:r>
            <a:r>
              <a:rPr lang="en-US" sz="2000" spc="-25" dirty="0">
                <a:solidFill>
                  <a:srgbClr val="BB562C"/>
                </a:solidFill>
                <a:latin typeface="Carlito"/>
                <a:cs typeface="Carlito"/>
              </a:rPr>
              <a:t>predicted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More 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is </a:t>
            </a:r>
            <a:r>
              <a:rPr lang="en-US" sz="2000" spc="-15" dirty="0">
                <a:solidFill>
                  <a:srgbClr val="BB562C"/>
                </a:solidFill>
                <a:latin typeface="Carlito"/>
                <a:cs typeface="Carlito"/>
              </a:rPr>
              <a:t>needed </a:t>
            </a:r>
            <a:r>
              <a:rPr lang="en-US" sz="20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lang="en-US" sz="2000" spc="-40" dirty="0">
                <a:solidFill>
                  <a:srgbClr val="BB562C"/>
                </a:solidFill>
                <a:latin typeface="Carlito"/>
                <a:cs typeface="Carlito"/>
              </a:rPr>
              <a:t>better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model </a:t>
            </a:r>
            <a:r>
              <a:rPr lang="en-US" sz="2000" spc="-20" dirty="0">
                <a:solidFill>
                  <a:srgbClr val="BB562C"/>
                </a:solidFill>
                <a:latin typeface="Carlito"/>
                <a:cs typeface="Carlito"/>
              </a:rPr>
              <a:t>determination </a:t>
            </a:r>
            <a:r>
              <a:rPr lang="en-US" sz="2000" spc="-5" dirty="0">
                <a:solidFill>
                  <a:srgbClr val="BB562C"/>
                </a:solidFill>
                <a:latin typeface="Carlito"/>
                <a:cs typeface="Carlito"/>
              </a:rPr>
              <a:t>and</a:t>
            </a:r>
            <a:r>
              <a:rPr lang="en-US" sz="2000" spc="204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000" spc="-50" dirty="0">
                <a:solidFill>
                  <a:srgbClr val="BB562C"/>
                </a:solidFill>
                <a:latin typeface="Carlito"/>
                <a:cs typeface="Carlito"/>
              </a:rPr>
              <a:t>accuracy.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Landings Distribution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3F33199-D96C-9323-61DA-C813FB741732}"/>
              </a:ext>
            </a:extLst>
          </p:cNvPr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C75CB39-750F-EEED-6EE3-0A589B86D5B7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E0AF9DC-B75F-327B-E925-71AEAC877908}"/>
              </a:ext>
            </a:extLst>
          </p:cNvPr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Landings in KSC LC-39A Launching Site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330FD97-74E4-1CCB-773A-02B2889D0F39}"/>
              </a:ext>
            </a:extLst>
          </p:cNvPr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F3C1A6F-6013-A99C-4C0E-94B4F1BDABD0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48BA6EB-2F5E-752B-CAD5-9464F3AD9C24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 Class with a Slider Option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499B6F2-A064-2545-7ECA-D0C29C0805C1}"/>
              </a:ext>
            </a:extLst>
          </p:cNvPr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F71B92-C06C-E825-F2F4-12C9342A93A7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27B190B-F4F7-1618-B1D3-92554FC7633D}"/>
              </a:ext>
            </a:extLst>
          </p:cNvPr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All models had virtually 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accuracy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on the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test set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83.33% </a:t>
            </a:r>
            <a:r>
              <a:rPr sz="1600" spc="-45" dirty="0">
                <a:solidFill>
                  <a:srgbClr val="FF0000"/>
                </a:solidFill>
                <a:latin typeface="Carlito"/>
                <a:cs typeface="Carlito"/>
              </a:rPr>
              <a:t>accuracy. 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It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should be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noted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that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test size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small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sample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size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1600" spc="-20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18.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This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can cause large variance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accuracy results,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as those in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Decision </a:t>
            </a:r>
            <a:r>
              <a:rPr sz="1600" spc="-65" dirty="0">
                <a:solidFill>
                  <a:srgbClr val="FF0000"/>
                </a:solidFill>
                <a:latin typeface="Carlito"/>
                <a:cs typeface="Carlito"/>
              </a:rPr>
              <a:t>Tree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Classifier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model in </a:t>
            </a:r>
            <a:r>
              <a:rPr sz="1600" spc="-25" dirty="0">
                <a:solidFill>
                  <a:srgbClr val="FF0000"/>
                </a:solidFill>
                <a:latin typeface="Carlito"/>
                <a:cs typeface="Carlito"/>
              </a:rPr>
              <a:t>repeated</a:t>
            </a:r>
            <a:r>
              <a:rPr sz="1600" spc="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runs.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solidFill>
                  <a:srgbClr val="FF0000"/>
                </a:solidFill>
                <a:latin typeface="Carlito"/>
                <a:cs typeface="Carlito"/>
              </a:rPr>
              <a:t>We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likely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need </a:t>
            </a:r>
            <a:r>
              <a:rPr sz="1600" spc="-25" dirty="0">
                <a:solidFill>
                  <a:srgbClr val="FF0000"/>
                </a:solidFill>
                <a:latin typeface="Carlito"/>
                <a:cs typeface="Carlito"/>
              </a:rPr>
              <a:t>more data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determine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best</a:t>
            </a:r>
            <a:r>
              <a:rPr sz="1600" spc="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model.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A1613849-5DB3-7269-2576-C5CC689C3F38}"/>
              </a:ext>
            </a:extLst>
          </p:cNvPr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163FC1C-DED5-ED12-BE26-13D80A2177BF}"/>
              </a:ext>
            </a:extLst>
          </p:cNvPr>
          <p:cNvSpPr txBox="1"/>
          <p:nvPr/>
        </p:nvSpPr>
        <p:spPr>
          <a:xfrm>
            <a:off x="1049223" y="5054879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Since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models </a:t>
            </a:r>
            <a:r>
              <a:rPr sz="1600" spc="-25" dirty="0">
                <a:solidFill>
                  <a:srgbClr val="FF0000"/>
                </a:solidFill>
                <a:latin typeface="Carlito"/>
                <a:cs typeface="Carlito"/>
              </a:rPr>
              <a:t>performed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same </a:t>
            </a:r>
            <a:r>
              <a:rPr sz="1600" spc="-2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test set,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confusion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matrix is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across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models.  The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12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when the true label</a:t>
            </a:r>
            <a:r>
              <a:rPr sz="1600" spc="2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was successful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unsuccessful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when the true label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was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unsuccessful</a:t>
            </a:r>
            <a:r>
              <a:rPr sz="1600" spc="1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when the true label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was unsuccessful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(false positives). 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Our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over predict successful</a:t>
            </a:r>
            <a:r>
              <a:rPr sz="1600" spc="1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landings.</a:t>
            </a:r>
            <a:endParaRPr sz="16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3CF25B01-A006-4C1D-74CC-43EB66BD0719}"/>
              </a:ext>
            </a:extLst>
          </p:cNvPr>
          <p:cNvSpPr/>
          <p:nvPr/>
        </p:nvSpPr>
        <p:spPr>
          <a:xfrm>
            <a:off x="3075432" y="1394765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FE9B4166-8BF4-8D5A-0C1C-D4DDC5EA7A11}"/>
              </a:ext>
            </a:extLst>
          </p:cNvPr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7232C5A-E62A-F5A3-86D8-9CDF2DC95A11}"/>
              </a:ext>
            </a:extLst>
          </p:cNvPr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AF62082-8A8A-5E6E-EAAA-40E38ADD2356}"/>
              </a:ext>
            </a:extLst>
          </p:cNvPr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https://github.com/navassherif98/IBM_Data_Science_Professional_Certification</a:t>
            </a:r>
            <a:endParaRPr lang="en-IN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000" dirty="0">
              <a:latin typeface="Carlito"/>
              <a:cs typeface="Carlito"/>
            </a:endParaRPr>
          </a:p>
          <a:p>
            <a:pPr algn="l"/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Ahuja, Alex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IN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IN" sz="20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IN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IN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lang="en-IN"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4287"/>
            <a:ext cx="5660840" cy="449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Here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USD)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rgbClr val="BB562C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1)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X</a:t>
            </a:r>
          </a:p>
          <a:p>
            <a:pPr marL="24130" indent="0">
              <a:lnSpc>
                <a:spcPct val="100000"/>
              </a:lnSpc>
              <a:spcBef>
                <a:spcPts val="700"/>
              </a:spcBef>
              <a:buNone/>
              <a:tabLst>
                <a:tab pos="253365" algn="l"/>
                <a:tab pos="254000" algn="l"/>
              </a:tabLst>
            </a:pPr>
            <a:endParaRPr lang="en-US" sz="2200" dirty="0"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rgbClr val="BB562C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recovery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ED2259E-E193-1B67-8A7B-3306DCBAE1F5}"/>
              </a:ext>
            </a:extLst>
          </p:cNvPr>
          <p:cNvSpPr/>
          <p:nvPr/>
        </p:nvSpPr>
        <p:spPr>
          <a:xfrm>
            <a:off x="7414801" y="1534288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34028" y="1725193"/>
            <a:ext cx="10530114" cy="1703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rgbClr val="0B49CB"/>
                </a:solidFill>
              </a:rPr>
              <a:t>Methodology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ED2259E-E193-1B67-8A7B-3306DCBAE1F5}"/>
              </a:ext>
            </a:extLst>
          </p:cNvPr>
          <p:cNvSpPr/>
          <p:nvPr/>
        </p:nvSpPr>
        <p:spPr>
          <a:xfrm>
            <a:off x="7414801" y="1534288"/>
            <a:ext cx="404317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00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54784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Combined </a:t>
            </a:r>
            <a:r>
              <a:rPr lang="en-IN" sz="9600" spc="-20" dirty="0">
                <a:solidFill>
                  <a:schemeClr val="tx1"/>
                </a:solidFill>
                <a:latin typeface="Carlito"/>
                <a:cs typeface="Carlito"/>
              </a:rPr>
              <a:t>data from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SpaceX public </a:t>
            </a:r>
            <a:r>
              <a:rPr lang="en-IN" sz="9600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SpaceX Wikipedia</a:t>
            </a:r>
            <a:r>
              <a:rPr lang="en-IN" sz="96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page</a:t>
            </a:r>
            <a:endParaRPr lang="en-IN" sz="96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Classifying true landings </a:t>
            </a:r>
            <a:r>
              <a:rPr lang="en-IN" sz="9600" dirty="0">
                <a:solidFill>
                  <a:schemeClr val="tx1"/>
                </a:solidFill>
                <a:latin typeface="Carlito"/>
                <a:cs typeface="Carlito"/>
              </a:rPr>
              <a:t>as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IN" sz="96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IN" sz="9600" spc="-10" dirty="0">
                <a:solidFill>
                  <a:schemeClr val="tx1"/>
                </a:solidFill>
                <a:latin typeface="Carlito"/>
                <a:cs typeface="Carlito"/>
              </a:rPr>
              <a:t>unsuccessful</a:t>
            </a:r>
            <a:r>
              <a:rPr lang="en-IN" sz="96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otherwise</a:t>
            </a:r>
            <a:endParaRPr lang="en-IN" sz="96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96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96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9600" spc="-45" dirty="0">
                <a:solidFill>
                  <a:schemeClr val="tx1"/>
                </a:solidFill>
                <a:latin typeface="Carlito"/>
                <a:cs typeface="Carlito"/>
              </a:rPr>
              <a:t>Tuned </a:t>
            </a:r>
            <a:r>
              <a:rPr lang="en-IN" sz="9600" dirty="0">
                <a:solidFill>
                  <a:schemeClr val="tx1"/>
                </a:solidFill>
                <a:latin typeface="Carlito"/>
                <a:cs typeface="Carlito"/>
              </a:rPr>
              <a:t>models </a:t>
            </a:r>
            <a:r>
              <a:rPr lang="en-IN" sz="9600" spc="-5" dirty="0">
                <a:solidFill>
                  <a:schemeClr val="tx1"/>
                </a:solidFill>
                <a:latin typeface="Carlito"/>
                <a:cs typeface="Carlito"/>
              </a:rPr>
              <a:t>using</a:t>
            </a:r>
            <a:r>
              <a:rPr lang="en-IN" sz="96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IN" sz="96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endParaRPr lang="en-US" sz="96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7200" y="1800225"/>
            <a:ext cx="41830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process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public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X’s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F5EE514F-8E4B-2078-8BA9-A75135A3D347}"/>
              </a:ext>
            </a:extLst>
          </p:cNvPr>
          <p:cNvSpPr/>
          <p:nvPr/>
        </p:nvSpPr>
        <p:spPr>
          <a:xfrm>
            <a:off x="5846646" y="2224150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820AA5D-4805-92BD-12E8-507267380490}"/>
              </a:ext>
            </a:extLst>
          </p:cNvPr>
          <p:cNvGrpSpPr/>
          <p:nvPr/>
        </p:nvGrpSpPr>
        <p:grpSpPr>
          <a:xfrm>
            <a:off x="5566229" y="1948307"/>
            <a:ext cx="1851660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13127D2-2DFE-69D1-60DD-68F911C88BAE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F603450-3BFB-0281-E172-5F08D4EBD0CF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FF4CF8FD-8477-560D-C51D-6DC049AFD2A6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CDE3764-304F-02AB-4553-58827EB7DCFD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D86D7B8-FA92-7830-53F8-CB1DBCF8F239}"/>
              </a:ext>
            </a:extLst>
          </p:cNvPr>
          <p:cNvSpPr txBox="1"/>
          <p:nvPr/>
        </p:nvSpPr>
        <p:spPr>
          <a:xfrm>
            <a:off x="5799783" y="2236088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E675B6F6-3CB5-C1F6-55C5-5EB0B8525007}"/>
              </a:ext>
            </a:extLst>
          </p:cNvPr>
          <p:cNvGrpSpPr/>
          <p:nvPr/>
        </p:nvGrpSpPr>
        <p:grpSpPr>
          <a:xfrm>
            <a:off x="5566229" y="3277234"/>
            <a:ext cx="1851660" cy="1666239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0174AC8-2110-70F0-3CAE-0EA8C7AC6151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DED1BB0-5C39-1496-5ED2-CCEC0B180031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E6E9F72-80D2-432A-5B21-CD0602BD0969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DF059D3-F81F-4AD5-F461-C28A643DF5BE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BB2BFCF-B73F-DD2E-4D41-6CBC21D68BCD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6480AA8-E691-029F-94CE-15FC35E4432D}"/>
              </a:ext>
            </a:extLst>
          </p:cNvPr>
          <p:cNvSpPr txBox="1"/>
          <p:nvPr/>
        </p:nvSpPr>
        <p:spPr>
          <a:xfrm>
            <a:off x="5799783" y="3356610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F61DECFD-06BF-0407-AF16-EF5F18789E94}"/>
              </a:ext>
            </a:extLst>
          </p:cNvPr>
          <p:cNvGrpSpPr/>
          <p:nvPr/>
        </p:nvGrpSpPr>
        <p:grpSpPr>
          <a:xfrm>
            <a:off x="5566229" y="4607686"/>
            <a:ext cx="2790825" cy="1141730"/>
            <a:chOff x="4782311" y="4137659"/>
            <a:chExt cx="2790825" cy="114173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9636842-277E-C0F3-1B6A-69D1FD4F578C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03BDA06-5731-0686-CAE8-5CFF311EDDD9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B6624C1-6CD7-D29C-6289-C4A5DCC3FCD5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539BD89-0275-E0AD-1D52-CE293D6399D9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83EEBF88-F384-1321-6BAA-7CCAB73F51DB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A259FFEB-3E28-D091-87BD-F2CA294B8414}"/>
              </a:ext>
            </a:extLst>
          </p:cNvPr>
          <p:cNvSpPr txBox="1"/>
          <p:nvPr/>
        </p:nvSpPr>
        <p:spPr>
          <a:xfrm>
            <a:off x="5761683" y="4790947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E659F08D-C8DE-D996-568E-67ECF63185E4}"/>
              </a:ext>
            </a:extLst>
          </p:cNvPr>
          <p:cNvGrpSpPr/>
          <p:nvPr/>
        </p:nvGrpSpPr>
        <p:grpSpPr>
          <a:xfrm>
            <a:off x="7923858" y="3543934"/>
            <a:ext cx="1859280" cy="2205355"/>
            <a:chOff x="7139940" y="3073907"/>
            <a:chExt cx="1859280" cy="220535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91038227-C22A-4853-98C7-DED58C9C5AC4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3D1911D8-5865-7240-DB88-54D22F30DE07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085321A-ACFB-CFDA-9729-72FDDDEEDCBF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E58A7E5-6D84-A0F8-B126-6A948ED782AF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00A9088-5D27-DCAC-7918-6A9205E94614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2D970CF6-2B0B-2B77-B82C-EDA200508CF5}"/>
              </a:ext>
            </a:extLst>
          </p:cNvPr>
          <p:cNvSpPr txBox="1"/>
          <p:nvPr/>
        </p:nvSpPr>
        <p:spPr>
          <a:xfrm>
            <a:off x="8084639" y="4895469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FEB6AC8A-B501-A6E6-F360-F49C655D845C}"/>
              </a:ext>
            </a:extLst>
          </p:cNvPr>
          <p:cNvGrpSpPr/>
          <p:nvPr/>
        </p:nvGrpSpPr>
        <p:grpSpPr>
          <a:xfrm>
            <a:off x="7923858" y="2215006"/>
            <a:ext cx="1868805" cy="2205355"/>
            <a:chOff x="7139940" y="1744979"/>
            <a:chExt cx="1868805" cy="2205355"/>
          </a:xfrm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515F7372-1EA0-D284-2C6E-631DB41BF3B6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34B8A0ED-4242-4C03-3A3F-9379883D37FA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110C2853-0751-ADB8-22A1-1F993233C9D2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08D8C40F-F034-0A38-E927-6AFA7167D643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123B5AEF-DB14-279C-C579-D1A8C0947AE0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AD16B3F0-83EA-007E-32CE-3F7C645FF712}"/>
              </a:ext>
            </a:extLst>
          </p:cNvPr>
          <p:cNvSpPr txBox="1"/>
          <p:nvPr/>
        </p:nvSpPr>
        <p:spPr>
          <a:xfrm>
            <a:off x="8075496" y="3566032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13E4472C-30F6-DA3A-FD28-EE1AF132B3FF}"/>
              </a:ext>
            </a:extLst>
          </p:cNvPr>
          <p:cNvGrpSpPr/>
          <p:nvPr/>
        </p:nvGrpSpPr>
        <p:grpSpPr>
          <a:xfrm>
            <a:off x="7923858" y="1948307"/>
            <a:ext cx="2790825" cy="1143000"/>
            <a:chOff x="7139940" y="1478280"/>
            <a:chExt cx="2790825" cy="114300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D5862DF8-1755-8E09-4D10-4C1845709C69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E034005-380A-0B21-252E-F62CE0C16566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0FED6B8-A6C8-23D9-D663-2ED15EFD4E32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D1C8F0A9-5362-0DC1-7E8C-02868FD9476E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B6202F3C-014B-6E1B-39D0-B69864F2D770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C5154089-FD3D-1E0D-4C2E-E2AFB35330DF}"/>
              </a:ext>
            </a:extLst>
          </p:cNvPr>
          <p:cNvSpPr txBox="1">
            <a:spLocks/>
          </p:cNvSpPr>
          <p:nvPr/>
        </p:nvSpPr>
        <p:spPr>
          <a:xfrm>
            <a:off x="8137979" y="2130932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9D6AD56E-DE56-8CC1-3096-0D344214F91F}"/>
              </a:ext>
            </a:extLst>
          </p:cNvPr>
          <p:cNvGrpSpPr/>
          <p:nvPr/>
        </p:nvGrpSpPr>
        <p:grpSpPr>
          <a:xfrm>
            <a:off x="10279961" y="1948307"/>
            <a:ext cx="1894839" cy="1143000"/>
            <a:chOff x="9496043" y="1478280"/>
            <a:chExt cx="1894839" cy="1143000"/>
          </a:xfrm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D222E0CE-F43E-2E2A-7930-1FDA98B214C9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10B40B52-3D20-D6E4-FEB6-99C3E07477FD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2E8D36A2-AA9D-30DF-7707-453BC0F8E03A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55CD5253-D13A-12B7-A3DF-DDE1EEAED7DE}"/>
              </a:ext>
            </a:extLst>
          </p:cNvPr>
          <p:cNvSpPr txBox="1"/>
          <p:nvPr/>
        </p:nvSpPr>
        <p:spPr>
          <a:xfrm>
            <a:off x="10424234" y="2130932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2492</Words>
  <Application>Microsoft Office PowerPoint</Application>
  <PresentationFormat>Widescreen</PresentationFormat>
  <Paragraphs>266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Giriganuru Bhanukiran</cp:lastModifiedBy>
  <cp:revision>200</cp:revision>
  <dcterms:created xsi:type="dcterms:W3CDTF">2021-04-29T18:58:34Z</dcterms:created>
  <dcterms:modified xsi:type="dcterms:W3CDTF">2023-03-15T12:40:46Z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